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69908"/>
            <a:ext cx="12192000" cy="488092"/>
          </a:xfrm>
          <a:prstGeom prst="rect">
            <a:avLst/>
          </a:prstGeom>
          <a:solidFill>
            <a:srgbClr val="DE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6682153" y="6356350"/>
            <a:ext cx="4807802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Franklin Gothic Book" charset="0"/>
              </a:defRPr>
            </a:lvl1pPr>
          </a:lstStyle>
          <a:p>
            <a:r>
              <a:rPr lang="fr-FR" dirty="0"/>
              <a:t>#FAFTT #</a:t>
            </a:r>
            <a:r>
              <a:rPr lang="fr-FR" dirty="0" err="1"/>
              <a:t>Accelerateurdemploi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16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  <a:lvl2pPr marL="285727" indent="0" algn="ctr">
              <a:buNone/>
              <a:defRPr sz="1250"/>
            </a:lvl2pPr>
            <a:lvl3pPr marL="571454" indent="0" algn="ctr">
              <a:buNone/>
              <a:defRPr sz="1124"/>
            </a:lvl3pPr>
            <a:lvl4pPr marL="857182" indent="0" algn="ctr">
              <a:buNone/>
              <a:defRPr sz="1000"/>
            </a:lvl4pPr>
            <a:lvl5pPr marL="1142909" indent="0" algn="ctr">
              <a:buNone/>
              <a:defRPr sz="1000"/>
            </a:lvl5pPr>
            <a:lvl6pPr marL="1428636" indent="0" algn="ctr">
              <a:buNone/>
              <a:defRPr sz="1000"/>
            </a:lvl6pPr>
            <a:lvl7pPr marL="1714362" indent="0" algn="ctr">
              <a:buNone/>
              <a:defRPr sz="1000"/>
            </a:lvl7pPr>
            <a:lvl8pPr marL="2000090" indent="0" algn="ctr">
              <a:buNone/>
              <a:defRPr sz="1000"/>
            </a:lvl8pPr>
            <a:lvl9pPr marL="2285818" indent="0" algn="ctr">
              <a:buNone/>
              <a:defRPr sz="10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9552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4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775674"/>
            <a:ext cx="10515600" cy="4617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Le </a:t>
            </a:r>
            <a:r>
              <a:rPr lang="fr-FR" dirty="0" err="1"/>
              <a:t>faf.tt</a:t>
            </a:r>
            <a:br>
              <a:rPr lang="fr-FR" dirty="0"/>
            </a:br>
            <a:r>
              <a:rPr lang="fr-FR" dirty="0"/>
              <a:t>accélérateur</a:t>
            </a:r>
            <a:br>
              <a:rPr lang="fr-FR" dirty="0"/>
            </a:br>
            <a:r>
              <a:rPr lang="fr-FR" dirty="0"/>
              <a:t>d’emplois</a:t>
            </a:r>
            <a:br>
              <a:rPr lang="fr-FR" dirty="0"/>
            </a:br>
            <a:r>
              <a:rPr lang="fr-FR" dirty="0"/>
              <a:t>par l’intérim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607" y="5641932"/>
            <a:ext cx="2201806" cy="3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71454" rtl="0" eaLnBrk="1" fontAlgn="t" latinLnBrk="0" hangingPunct="1">
        <a:lnSpc>
          <a:spcPts val="8000"/>
        </a:lnSpc>
        <a:spcBef>
          <a:spcPct val="0"/>
        </a:spcBef>
        <a:buNone/>
        <a:defRPr sz="9000" kern="1200" cap="all" baseline="0">
          <a:solidFill>
            <a:schemeClr val="tx1"/>
          </a:solidFill>
          <a:latin typeface="Franklin Gothic Heavy" charset="0"/>
          <a:ea typeface="+mj-ea"/>
          <a:cs typeface="+mj-cs"/>
        </a:defRPr>
      </a:lvl1pPr>
    </p:titleStyle>
    <p:bodyStyle>
      <a:lvl1pPr marL="142864" indent="-142864" algn="l" defTabSz="571454" rtl="0" eaLnBrk="1" latinLnBrk="0" hangingPunct="1">
        <a:lnSpc>
          <a:spcPct val="90000"/>
        </a:lnSpc>
        <a:spcBef>
          <a:spcPts val="625"/>
        </a:spcBef>
        <a:buFont typeface="Arial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591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18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45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285772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571500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857227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2142953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428681" indent="-142864" algn="l" defTabSz="571454" rtl="0" eaLnBrk="1" latinLnBrk="0" hangingPunct="1">
        <a:lnSpc>
          <a:spcPct val="90000"/>
        </a:lnSpc>
        <a:spcBef>
          <a:spcPts val="312"/>
        </a:spcBef>
        <a:buFont typeface="Arial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1pPr>
      <a:lvl2pPr marL="285727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2pPr>
      <a:lvl3pPr marL="571454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57182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142909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428636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714362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2000090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285818" algn="l" defTabSz="57145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85351" y="4686300"/>
            <a:ext cx="184731" cy="440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9492"/>
            <a:endParaRPr lang="fr-FR" sz="2263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76240" y="2796828"/>
            <a:ext cx="4030662" cy="1612900"/>
          </a:xfrm>
          <a:prstGeom prst="rect">
            <a:avLst/>
          </a:prstGeom>
          <a:noFill/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0000" tIns="180000" rIns="180000" bIns="180000" rtlCol="0" anchor="ctr" anchorCtr="0">
            <a:noAutofit/>
          </a:bodyPr>
          <a:lstStyle/>
          <a:p>
            <a:pPr algn="ctr" defTabSz="1149492"/>
            <a:r>
              <a:rPr lang="fr-FR" dirty="0">
                <a:solidFill>
                  <a:srgbClr val="FFFFFF"/>
                </a:solidFill>
                <a:latin typeface="Franklin Gothic Book" charset="0"/>
              </a:rPr>
              <a:t>12 mois après, </a:t>
            </a:r>
            <a:r>
              <a:rPr lang="fr-FR" cap="all" dirty="0">
                <a:solidFill>
                  <a:srgbClr val="FFFFFF"/>
                </a:solidFill>
                <a:latin typeface="Franklin Gothic Demi" charset="0"/>
              </a:rPr>
              <a:t>76% </a:t>
            </a:r>
            <a:r>
              <a:rPr lang="fr-FR" dirty="0">
                <a:solidFill>
                  <a:srgbClr val="FFFFFF"/>
                </a:solidFill>
                <a:latin typeface="Franklin Gothic Book" charset="0"/>
              </a:rPr>
              <a:t>des personnes formées </a:t>
            </a:r>
            <a:r>
              <a:rPr lang="fr-FR" cap="all" dirty="0">
                <a:solidFill>
                  <a:srgbClr val="FFFFFF"/>
                </a:solidFill>
                <a:latin typeface="Franklin Gothic Demi" charset="0"/>
              </a:rPr>
              <a:t>ont un emploi</a:t>
            </a:r>
            <a:r>
              <a:rPr lang="fr-FR" dirty="0">
                <a:solidFill>
                  <a:srgbClr val="FFFFFF"/>
                </a:solidFill>
                <a:latin typeface="Franklin Gothic Book" charset="0"/>
              </a:rPr>
              <a:t> dont 26 % un CDI</a:t>
            </a:r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Franklin Gothic Book" charset="0"/>
              </a:defRPr>
            </a:lvl1pPr>
          </a:lstStyle>
          <a:p>
            <a:pPr defTabSz="1149492"/>
            <a:r>
              <a:rPr lang="fr-FR" dirty="0">
                <a:solidFill>
                  <a:srgbClr val="FFFFFF"/>
                </a:solidFill>
              </a:rPr>
              <a:t>#FAFTT #</a:t>
            </a:r>
            <a:r>
              <a:rPr lang="fr-FR" dirty="0" err="1">
                <a:solidFill>
                  <a:srgbClr val="FFFFFF"/>
                </a:solidFill>
              </a:rPr>
              <a:t>Accelerateurdemploi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D0261B3-554E-484C-B5DB-E11E19AF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1860" r="16121" b="15718"/>
          <a:stretch/>
        </p:blipFill>
        <p:spPr bwMode="auto">
          <a:xfrm>
            <a:off x="1771673" y="6474358"/>
            <a:ext cx="3772050" cy="30634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F1AF66-A879-4640-966D-9962E173A4E6}"/>
              </a:ext>
            </a:extLst>
          </p:cNvPr>
          <p:cNvSpPr txBox="1"/>
          <p:nvPr/>
        </p:nvSpPr>
        <p:spPr>
          <a:xfrm>
            <a:off x="8934062" y="2612571"/>
            <a:ext cx="184731" cy="440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49492"/>
            <a:endParaRPr lang="fr-FR" sz="2263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4057E4-AE8C-46EB-A41B-16A29616A87F}"/>
              </a:ext>
            </a:extLst>
          </p:cNvPr>
          <p:cNvSpPr txBox="1"/>
          <p:nvPr/>
        </p:nvSpPr>
        <p:spPr>
          <a:xfrm>
            <a:off x="2573979" y="692845"/>
            <a:ext cx="9227030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360363" defTabSz="179388">
              <a:tabLst>
                <a:tab pos="442913" algn="l"/>
                <a:tab pos="628650" algn="l"/>
              </a:tabLst>
            </a:pPr>
            <a:r>
              <a:rPr lang="fr-FR" sz="2263" b="1" dirty="0">
                <a:solidFill>
                  <a:srgbClr val="000000"/>
                </a:solidFill>
                <a:latin typeface="Franklin Gothic Book" panose="020B0503020102020204"/>
              </a:rPr>
              <a:t>		</a:t>
            </a:r>
            <a:endParaRPr lang="fr-FR" sz="22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08AC1E-EC9F-4D63-8D65-E0A01AB6C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1" t="28985" r="4087" b="27410"/>
          <a:stretch/>
        </p:blipFill>
        <p:spPr>
          <a:xfrm>
            <a:off x="1190768" y="181688"/>
            <a:ext cx="3781737" cy="1103336"/>
          </a:xfrm>
          <a:prstGeom prst="rect">
            <a:avLst/>
          </a:prstGeom>
        </p:spPr>
      </p:pic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81F7ABA4-AF67-419C-B975-E4E7B92DF89D}"/>
              </a:ext>
            </a:extLst>
          </p:cNvPr>
          <p:cNvSpPr/>
          <p:nvPr/>
        </p:nvSpPr>
        <p:spPr>
          <a:xfrm>
            <a:off x="6932379" y="4294451"/>
            <a:ext cx="2001682" cy="1301712"/>
          </a:xfrm>
          <a:prstGeom prst="flowChartAlternateProcess">
            <a:avLst/>
          </a:prstGeom>
          <a:solidFill>
            <a:srgbClr val="00A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Transmission au DT/CR FAF.TT </a:t>
            </a:r>
          </a:p>
          <a:p>
            <a:pPr algn="ctr" defTabSz="1149492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Résultat du bilan de positionnement en OF 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60795532-F1D1-44DF-B2A4-27371E7A69E9}"/>
              </a:ext>
            </a:extLst>
          </p:cNvPr>
          <p:cNvSpPr/>
          <p:nvPr/>
        </p:nvSpPr>
        <p:spPr>
          <a:xfrm>
            <a:off x="187254" y="1114924"/>
            <a:ext cx="1310870" cy="2419845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300" b="1" dirty="0">
                <a:solidFill>
                  <a:prstClr val="white"/>
                </a:solidFill>
                <a:latin typeface="Calibri" panose="020F0502020204030204"/>
              </a:rPr>
              <a:t>IDENTIFIER LES COMPETENCES CLES DES SALARIES INTERIMAIRES</a:t>
            </a:r>
          </a:p>
        </p:txBody>
      </p:sp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762F5EA9-65AA-494E-BE2E-E5893A87D6DE}"/>
              </a:ext>
            </a:extLst>
          </p:cNvPr>
          <p:cNvSpPr/>
          <p:nvPr/>
        </p:nvSpPr>
        <p:spPr>
          <a:xfrm>
            <a:off x="4838691" y="4290912"/>
            <a:ext cx="1527890" cy="1305251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DRF Langue et compétences</a:t>
            </a:r>
          </a:p>
        </p:txBody>
      </p:sp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D04472B1-F76E-4552-BA10-2241530E8D03}"/>
              </a:ext>
            </a:extLst>
          </p:cNvPr>
          <p:cNvSpPr/>
          <p:nvPr/>
        </p:nvSpPr>
        <p:spPr>
          <a:xfrm>
            <a:off x="8934061" y="555655"/>
            <a:ext cx="2210650" cy="9025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MISSIONS  ou </a:t>
            </a:r>
          </a:p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ENTREE EN FORMATION « METIER » « QUALIFIANTE » </a:t>
            </a:r>
          </a:p>
        </p:txBody>
      </p:sp>
      <p:sp>
        <p:nvSpPr>
          <p:cNvPr id="15" name="Organigramme : Alternative 14">
            <a:extLst>
              <a:ext uri="{FF2B5EF4-FFF2-40B4-BE49-F238E27FC236}">
                <a16:creationId xmlns:a16="http://schemas.microsoft.com/office/drawing/2014/main" id="{88BE6256-E2A3-4650-819B-43B0E046296A}"/>
              </a:ext>
            </a:extLst>
          </p:cNvPr>
          <p:cNvSpPr/>
          <p:nvPr/>
        </p:nvSpPr>
        <p:spPr>
          <a:xfrm>
            <a:off x="1846892" y="4294979"/>
            <a:ext cx="2455616" cy="1305251"/>
          </a:xfrm>
          <a:prstGeom prst="flowChartAlternateProcess">
            <a:avLst/>
          </a:prstGeom>
          <a:solidFill>
            <a:srgbClr val="00A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Transmission au DT/CR FAF.TT  Résultat </a:t>
            </a:r>
            <a:r>
              <a:rPr lang="fr-FR" sz="1400" dirty="0" err="1">
                <a:solidFill>
                  <a:prstClr val="white"/>
                </a:solidFill>
                <a:latin typeface="Calibri" panose="020F0502020204030204"/>
              </a:rPr>
              <a:t>Diag’compétences</a:t>
            </a:r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 (Formulaire </a:t>
            </a:r>
            <a:r>
              <a:rPr lang="fr-FR" sz="1400" dirty="0" err="1">
                <a:solidFill>
                  <a:prstClr val="white"/>
                </a:solidFill>
                <a:latin typeface="Calibri" panose="020F0502020204030204"/>
              </a:rPr>
              <a:t>pdf</a:t>
            </a:r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) «SOCLE» ou «FLE» ou résultat du bilan de positionnement en OF </a:t>
            </a:r>
          </a:p>
        </p:txBody>
      </p:sp>
      <p:sp>
        <p:nvSpPr>
          <p:cNvPr id="16" name="Organigramme : Alternative 15">
            <a:extLst>
              <a:ext uri="{FF2B5EF4-FFF2-40B4-BE49-F238E27FC236}">
                <a16:creationId xmlns:a16="http://schemas.microsoft.com/office/drawing/2014/main" id="{6EF0BC93-3D0A-47E9-8355-CC948F3029B7}"/>
              </a:ext>
            </a:extLst>
          </p:cNvPr>
          <p:cNvSpPr/>
          <p:nvPr/>
        </p:nvSpPr>
        <p:spPr>
          <a:xfrm>
            <a:off x="5629706" y="553585"/>
            <a:ext cx="2049467" cy="9276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PRECONISATION : « ENTREE EN QUALIFIANT POSSIBLE »</a:t>
            </a:r>
          </a:p>
        </p:txBody>
      </p:sp>
      <p:sp>
        <p:nvSpPr>
          <p:cNvPr id="17" name="Organigramme : Décision 16">
            <a:extLst>
              <a:ext uri="{FF2B5EF4-FFF2-40B4-BE49-F238E27FC236}">
                <a16:creationId xmlns:a16="http://schemas.microsoft.com/office/drawing/2014/main" id="{822DD3A1-5AE3-41DC-AE63-806ECE28E743}"/>
              </a:ext>
            </a:extLst>
          </p:cNvPr>
          <p:cNvSpPr/>
          <p:nvPr/>
        </p:nvSpPr>
        <p:spPr>
          <a:xfrm>
            <a:off x="1498125" y="841933"/>
            <a:ext cx="3340566" cy="102308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DIAG’COMPETENCES </a:t>
            </a:r>
            <a:r>
              <a:rPr lang="fr-FR" sz="1400" b="1" dirty="0">
                <a:solidFill>
                  <a:prstClr val="white"/>
                </a:solidFill>
                <a:latin typeface="Calibri" panose="020F0502020204030204"/>
              </a:rPr>
              <a:t>EN AGENCE</a:t>
            </a:r>
            <a:endParaRPr lang="fr-FR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rganigramme : Décision 18">
            <a:extLst>
              <a:ext uri="{FF2B5EF4-FFF2-40B4-BE49-F238E27FC236}">
                <a16:creationId xmlns:a16="http://schemas.microsoft.com/office/drawing/2014/main" id="{20CEEBFE-C438-4938-B2F2-9B6EF4D3ACF0}"/>
              </a:ext>
            </a:extLst>
          </p:cNvPr>
          <p:cNvSpPr/>
          <p:nvPr/>
        </p:nvSpPr>
        <p:spPr>
          <a:xfrm>
            <a:off x="1563100" y="1979348"/>
            <a:ext cx="3232252" cy="12789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BILAN LINGUISTIQUE OU COMPETENCES CLES OU CLEA </a:t>
            </a:r>
            <a:r>
              <a:rPr lang="fr-FR" sz="1400" b="1" dirty="0">
                <a:solidFill>
                  <a:prstClr val="white"/>
                </a:solidFill>
                <a:latin typeface="Calibri" panose="020F0502020204030204"/>
              </a:rPr>
              <a:t>EN OF </a:t>
            </a: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C3A53960-9F91-42C5-BDEF-95315500877A}"/>
              </a:ext>
            </a:extLst>
          </p:cNvPr>
          <p:cNvSpPr/>
          <p:nvPr/>
        </p:nvSpPr>
        <p:spPr>
          <a:xfrm>
            <a:off x="5687505" y="2097783"/>
            <a:ext cx="2049468" cy="9682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PRECONISATION : « FLE» ou « SOCLE » 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43EA14B7-B0AF-4728-94B0-9240B4263AD8}"/>
              </a:ext>
            </a:extLst>
          </p:cNvPr>
          <p:cNvSpPr/>
          <p:nvPr/>
        </p:nvSpPr>
        <p:spPr>
          <a:xfrm>
            <a:off x="8999038" y="2055687"/>
            <a:ext cx="2210651" cy="9682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ENTREE EN FORMATION «FLE» ou « SOCLE» ou «FLE+METIER» ou «SOCLE+METIER» </a:t>
            </a: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DCA0F372-99FA-4CD9-A551-03D3AABD2C8F}"/>
              </a:ext>
            </a:extLst>
          </p:cNvPr>
          <p:cNvSpPr/>
          <p:nvPr/>
        </p:nvSpPr>
        <p:spPr>
          <a:xfrm rot="16200000">
            <a:off x="4449425" y="4718654"/>
            <a:ext cx="238836" cy="37586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E9D9EE2D-5151-47A0-90E7-032475CEE84F}"/>
              </a:ext>
            </a:extLst>
          </p:cNvPr>
          <p:cNvSpPr/>
          <p:nvPr/>
        </p:nvSpPr>
        <p:spPr>
          <a:xfrm rot="16200000">
            <a:off x="6523952" y="4739043"/>
            <a:ext cx="255874" cy="40898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8E3CD0BB-AB8C-4375-83F3-0EAF537D64B4}"/>
              </a:ext>
            </a:extLst>
          </p:cNvPr>
          <p:cNvSpPr/>
          <p:nvPr/>
        </p:nvSpPr>
        <p:spPr>
          <a:xfrm rot="18558128">
            <a:off x="4943278" y="1364546"/>
            <a:ext cx="251641" cy="82760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23A2F43F-842F-4905-9070-DECC205172C1}"/>
              </a:ext>
            </a:extLst>
          </p:cNvPr>
          <p:cNvSpPr/>
          <p:nvPr/>
        </p:nvSpPr>
        <p:spPr>
          <a:xfrm rot="15484447">
            <a:off x="5004582" y="745498"/>
            <a:ext cx="252575" cy="81265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89372AA6-F5C5-4983-9A63-6178A23E1F0A}"/>
              </a:ext>
            </a:extLst>
          </p:cNvPr>
          <p:cNvSpPr/>
          <p:nvPr/>
        </p:nvSpPr>
        <p:spPr>
          <a:xfrm rot="16200000">
            <a:off x="5123811" y="2223349"/>
            <a:ext cx="251641" cy="651503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27ED3D04-8090-4527-A305-A655BBD60C22}"/>
              </a:ext>
            </a:extLst>
          </p:cNvPr>
          <p:cNvSpPr/>
          <p:nvPr/>
        </p:nvSpPr>
        <p:spPr>
          <a:xfrm rot="16200000">
            <a:off x="8151943" y="612205"/>
            <a:ext cx="251641" cy="82760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7A2D61CF-F706-4FDD-A50E-4A82C2F7B1F2}"/>
              </a:ext>
            </a:extLst>
          </p:cNvPr>
          <p:cNvSpPr/>
          <p:nvPr/>
        </p:nvSpPr>
        <p:spPr>
          <a:xfrm rot="16200000">
            <a:off x="8185659" y="2074300"/>
            <a:ext cx="251641" cy="82760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31" name="Organigramme : Alternative 30">
            <a:extLst>
              <a:ext uri="{FF2B5EF4-FFF2-40B4-BE49-F238E27FC236}">
                <a16:creationId xmlns:a16="http://schemas.microsoft.com/office/drawing/2014/main" id="{28D0D068-0167-4965-B479-B3867D7CB662}"/>
              </a:ext>
            </a:extLst>
          </p:cNvPr>
          <p:cNvSpPr/>
          <p:nvPr/>
        </p:nvSpPr>
        <p:spPr>
          <a:xfrm>
            <a:off x="187254" y="4290913"/>
            <a:ext cx="1310870" cy="1452164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300" b="1" dirty="0">
                <a:solidFill>
                  <a:prstClr val="white"/>
                </a:solidFill>
                <a:latin typeface="Calibri" panose="020F0502020204030204"/>
              </a:rPr>
              <a:t>MOBILISER LE PROGRAMME LANGUE ET COMPETENCES</a:t>
            </a:r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70D0C4C4-3AD9-4348-956F-7C6150732B73}"/>
              </a:ext>
            </a:extLst>
          </p:cNvPr>
          <p:cNvSpPr/>
          <p:nvPr/>
        </p:nvSpPr>
        <p:spPr>
          <a:xfrm rot="16200000">
            <a:off x="9102984" y="4708738"/>
            <a:ext cx="255874" cy="40898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49492"/>
            <a:endParaRPr lang="fr-FR" sz="2263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33" name="Organigramme : Alternative 32">
            <a:extLst>
              <a:ext uri="{FF2B5EF4-FFF2-40B4-BE49-F238E27FC236}">
                <a16:creationId xmlns:a16="http://schemas.microsoft.com/office/drawing/2014/main" id="{2B7B8C41-4E84-4357-AA91-C8906FDB12CD}"/>
              </a:ext>
            </a:extLst>
          </p:cNvPr>
          <p:cNvSpPr/>
          <p:nvPr/>
        </p:nvSpPr>
        <p:spPr>
          <a:xfrm>
            <a:off x="9527781" y="4280255"/>
            <a:ext cx="1527890" cy="1305251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/>
            <a:r>
              <a:rPr lang="fr-FR" sz="1400" dirty="0">
                <a:solidFill>
                  <a:prstClr val="white"/>
                </a:solidFill>
                <a:latin typeface="Calibri" panose="020F0502020204030204"/>
              </a:rPr>
              <a:t>Entrée en formation</a:t>
            </a:r>
          </a:p>
        </p:txBody>
      </p:sp>
    </p:spTree>
    <p:extLst>
      <p:ext uri="{BB962C8B-B14F-4D97-AF65-F5344CB8AC3E}">
        <p14:creationId xmlns:p14="http://schemas.microsoft.com/office/powerpoint/2010/main" val="379050968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harte FAF.T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04E68"/>
      </a:accent1>
      <a:accent2>
        <a:srgbClr val="00B3BD"/>
      </a:accent2>
      <a:accent3>
        <a:srgbClr val="F68B1F"/>
      </a:accent3>
      <a:accent4>
        <a:srgbClr val="99A43D"/>
      </a:accent4>
      <a:accent5>
        <a:srgbClr val="847C75"/>
      </a:accent5>
      <a:accent6>
        <a:srgbClr val="000000"/>
      </a:accent6>
      <a:hlink>
        <a:srgbClr val="00B3BD"/>
      </a:hlink>
      <a:folHlink>
        <a:srgbClr val="F04E6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GPrésentationsuperOK" id="{D5C9CFF3-DE4D-1D45-BF82-676EA691562D}" vid="{D4E47569-E270-B948-B645-8A9F2A0EE5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117</Words>
  <Application>Microsoft Office PowerPoint</Application>
  <PresentationFormat>Grand écran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Franklin Gothic Demi</vt:lpstr>
      <vt:lpstr>Franklin Gothic Heavy</vt:lpstr>
      <vt:lpstr>1_Thème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ORS</dc:creator>
  <cp:lastModifiedBy>Marine DROUIN</cp:lastModifiedBy>
  <cp:revision>12</cp:revision>
  <cp:lastPrinted>2018-10-26T12:38:47Z</cp:lastPrinted>
  <dcterms:created xsi:type="dcterms:W3CDTF">2018-10-26T12:07:18Z</dcterms:created>
  <dcterms:modified xsi:type="dcterms:W3CDTF">2018-10-29T15:05:24Z</dcterms:modified>
</cp:coreProperties>
</file>